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2"/>
  </p:notesMasterIdLst>
  <p:sldIdLst>
    <p:sldId id="287" r:id="rId3"/>
    <p:sldId id="288" r:id="rId4"/>
    <p:sldId id="290" r:id="rId5"/>
    <p:sldId id="289" r:id="rId6"/>
    <p:sldId id="291" r:id="rId7"/>
    <p:sldId id="292" r:id="rId8"/>
    <p:sldId id="293" r:id="rId9"/>
    <p:sldId id="294" r:id="rId10"/>
    <p:sldId id="295" r:id="rId11"/>
    <p:sldId id="296" r:id="rId12"/>
    <p:sldId id="297" r:id="rId13"/>
    <p:sldId id="298" r:id="rId14"/>
    <p:sldId id="299" r:id="rId15"/>
    <p:sldId id="300" r:id="rId16"/>
    <p:sldId id="301" r:id="rId17"/>
    <p:sldId id="302" r:id="rId18"/>
    <p:sldId id="303" r:id="rId19"/>
    <p:sldId id="304" r:id="rId20"/>
    <p:sldId id="305" r:id="rId21"/>
  </p:sldIdLst>
  <p:sldSz cx="9144000" cy="5143500" type="screen16x9"/>
  <p:notesSz cx="6797675" cy="9874250"/>
  <p:defaultTextStyle>
    <a:defPPr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mitry Lakontsev" initials="DL" lastIdx="1" clrIdx="0">
    <p:extLst>
      <p:ext uri="{19B8F6BF-5375-455C-9EA6-DF929625EA0E}">
        <p15:presenceInfo xmlns:p15="http://schemas.microsoft.com/office/powerpoint/2012/main" userId="S-1-5-21-3323604574-3833187214-1353823002-59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C9EF"/>
    <a:srgbClr val="C1EFFF"/>
    <a:srgbClr val="FFEEB7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Средний стиль 4 -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7" autoAdjust="0"/>
    <p:restoredTop sz="92294" autoAdjust="0"/>
  </p:normalViewPr>
  <p:slideViewPr>
    <p:cSldViewPr snapToGrid="0" snapToObjects="1">
      <p:cViewPr varScale="1">
        <p:scale>
          <a:sx n="86" d="100"/>
          <a:sy n="86" d="100"/>
        </p:scale>
        <p:origin x="580" y="40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AFCDB-3C88-4399-8B8F-0480CFAAF19D}" type="datetimeFigureOut">
              <a:rPr lang="en-US" smtClean="0"/>
              <a:pPr/>
              <a:t>1/11/2019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45843-95A7-4506-A0BB-BE19B8D96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2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7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278599" indent="0" algn="ctr">
              <a:buNone/>
              <a:defRPr/>
            </a:lvl2pPr>
            <a:lvl3pPr marL="557199" indent="0" algn="ctr">
              <a:buNone/>
              <a:defRPr/>
            </a:lvl3pPr>
            <a:lvl4pPr marL="835798" indent="0" algn="ctr">
              <a:buNone/>
              <a:defRPr/>
            </a:lvl4pPr>
            <a:lvl5pPr marL="1114397" indent="0" algn="ctr">
              <a:buNone/>
              <a:defRPr/>
            </a:lvl5pPr>
            <a:lvl6pPr marL="1392996" indent="0" algn="ctr">
              <a:buNone/>
              <a:defRPr/>
            </a:lvl6pPr>
            <a:lvl7pPr marL="1671596" indent="0" algn="ctr">
              <a:buNone/>
              <a:defRPr/>
            </a:lvl7pPr>
            <a:lvl8pPr marL="1950195" indent="0" algn="ctr">
              <a:buNone/>
              <a:defRPr/>
            </a:lvl8pPr>
            <a:lvl9pPr marL="2228795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5850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 userDrawn="1"/>
        </p:nvSpPr>
        <p:spPr bwMode="auto">
          <a:xfrm>
            <a:off x="-76200" y="0"/>
            <a:ext cx="381000" cy="4686300"/>
          </a:xfrm>
          <a:prstGeom prst="rect">
            <a:avLst/>
          </a:prstGeom>
          <a:solidFill>
            <a:srgbClr val="8E9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63">
              <a:solidFill>
                <a:srgbClr val="000000"/>
              </a:solidFill>
              <a:latin typeface="Times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558787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1002" y="4857750"/>
            <a:ext cx="2084388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731">
                <a:latin typeface="Arial" pitchFamily="34" charset="0"/>
              </a:defRPr>
            </a:lvl1pPr>
          </a:lstStyle>
          <a:p>
            <a:pPr algn="ctr"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  <a:ea typeface="MS PGothic" pitchFamily="34" charset="-128"/>
              </a:rPr>
              <a:pPr algn="ctr" defTabSz="68578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dirty="0">
              <a:solidFill>
                <a:srgbClr val="000000"/>
              </a:solidFill>
              <a:ea typeface="MS PGothic" pitchFamily="34" charset="-128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533400" y="857250"/>
            <a:ext cx="8077200" cy="0"/>
          </a:xfrm>
          <a:prstGeom prst="line">
            <a:avLst/>
          </a:prstGeom>
          <a:noFill/>
          <a:ln w="254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463">
              <a:solidFill>
                <a:srgbClr val="000000"/>
              </a:solidFill>
              <a:latin typeface="Times" charset="0"/>
              <a:ea typeface="ＭＳ Ｐゴシック" charset="0"/>
            </a:endParaRPr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982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728547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971550"/>
            <a:ext cx="8023859" cy="3086100"/>
          </a:xfrm>
        </p:spPr>
        <p:txBody>
          <a:bodyPr/>
          <a:lstStyle/>
          <a:p>
            <a:pPr algn="ctr">
              <a:buNone/>
            </a:pPr>
            <a:endParaRPr lang="ru-RU" dirty="0" smtClean="0"/>
          </a:p>
          <a:p>
            <a:pPr algn="ct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3200" dirty="0"/>
              <a:t>Visualizing Billions of Data Points: Doing It Right</a:t>
            </a:r>
            <a:endParaRPr lang="ru-RU" sz="18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endParaRPr lang="ru-RU" sz="14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400" dirty="0" smtClean="0"/>
              <a:t> 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Alexey </a:t>
            </a:r>
            <a:r>
              <a:rPr lang="en-US" sz="1800" dirty="0" err="1" smtClean="0"/>
              <a:t>Zaytsev</a:t>
            </a:r>
            <a:r>
              <a:rPr lang="en-US" sz="1800" dirty="0" smtClean="0"/>
              <a:t>,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err="1"/>
              <a:t>Skoltech</a:t>
            </a:r>
            <a:r>
              <a:rPr lang="en-US" sz="1800" dirty="0"/>
              <a:t>, </a:t>
            </a:r>
            <a:r>
              <a:rPr lang="en-US" sz="1800" dirty="0" smtClean="0"/>
              <a:t>CDISE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18 </a:t>
            </a:r>
            <a:r>
              <a:rPr lang="en-US" sz="1800" dirty="0" smtClean="0"/>
              <a:t>January</a:t>
            </a:r>
            <a:endParaRPr lang="ru-RU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28876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Craft of Data Visualization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646369" y="4770881"/>
            <a:ext cx="480933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smtClean="0"/>
              <a:t>Slides are based on </a:t>
            </a:r>
            <a:r>
              <a:rPr lang="en-US" sz="1100" dirty="0"/>
              <a:t>http://go.continuum.io/visualizing-billions-data-points/ </a:t>
            </a:r>
            <a:endParaRPr lang="en-US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Binning	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10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9430" y="896183"/>
            <a:ext cx="421895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Can use </a:t>
            </a:r>
            <a:r>
              <a:rPr lang="en-US" dirty="0" err="1"/>
              <a:t>heatmap</a:t>
            </a:r>
            <a:r>
              <a:rPr lang="en-US" dirty="0"/>
              <a:t> instead of </a:t>
            </a:r>
            <a:r>
              <a:rPr lang="en-US" dirty="0" smtClean="0"/>
              <a:t>scatter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Avoids </a:t>
            </a:r>
            <a:r>
              <a:rPr lang="en-US" dirty="0"/>
              <a:t>saturation by auto-ranging </a:t>
            </a:r>
            <a:r>
              <a:rPr lang="en-US" dirty="0" smtClean="0"/>
              <a:t>on </a:t>
            </a:r>
            <a:r>
              <a:rPr lang="en-US" dirty="0"/>
              <a:t>bins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Result </a:t>
            </a:r>
            <a:r>
              <a:rPr lang="en-US" dirty="0"/>
              <a:t>independent of data size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Here </a:t>
            </a:r>
            <a:r>
              <a:rPr lang="en-US" dirty="0"/>
              <a:t>two merged normal distributions look very different at different binning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Another </a:t>
            </a:r>
            <a:r>
              <a:rPr lang="en-US" dirty="0"/>
              <a:t>difficult-to-set parameter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380" y="1290158"/>
            <a:ext cx="4210107" cy="2596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639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challenges while plotting big data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11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1218177"/>
            <a:ext cx="7705565" cy="21185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exploring really big data, the visualization is all you have — there’s no way to look at each of the individual data points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Common </a:t>
            </a:r>
            <a:r>
              <a:rPr lang="en-US" dirty="0"/>
              <a:t>plotting problems can lead to completely incorrect conclusions based on misleading visualizations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Slow </a:t>
            </a:r>
            <a:r>
              <a:rPr lang="en-US" dirty="0"/>
              <a:t>processing makes trial and error approach ineffective</a:t>
            </a:r>
          </a:p>
        </p:txBody>
      </p:sp>
      <p:sp>
        <p:nvSpPr>
          <p:cNvPr id="5" name="Rectangle 4"/>
          <p:cNvSpPr/>
          <p:nvPr/>
        </p:nvSpPr>
        <p:spPr>
          <a:xfrm>
            <a:off x="479430" y="3749275"/>
            <a:ext cx="59288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When data is large, you don’t know when the </a:t>
            </a:r>
            <a:r>
              <a:rPr lang="en-US" dirty="0" smtClean="0"/>
              <a:t>plot is </a:t>
            </a:r>
            <a:r>
              <a:rPr lang="en-US" dirty="0"/>
              <a:t>lying.</a:t>
            </a:r>
          </a:p>
        </p:txBody>
      </p:sp>
    </p:spTree>
    <p:extLst>
      <p:ext uri="{BB962C8B-B14F-4D97-AF65-F5344CB8AC3E}">
        <p14:creationId xmlns:p14="http://schemas.microsoft.com/office/powerpoint/2010/main" val="1399213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Datashading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12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1218177"/>
            <a:ext cx="770556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Flexible, configurable pipeline for automatic plotting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Prevents </a:t>
            </a:r>
            <a:r>
              <a:rPr lang="en-US" dirty="0" err="1"/>
              <a:t>overplotting</a:t>
            </a:r>
            <a:r>
              <a:rPr lang="en-US" dirty="0"/>
              <a:t>, saturation, and </a:t>
            </a:r>
            <a:r>
              <a:rPr lang="en-US" dirty="0" err="1"/>
              <a:t>undersaturation</a:t>
            </a:r>
            <a:r>
              <a:rPr lang="en-US" dirty="0"/>
              <a:t> </a:t>
            </a:r>
            <a:r>
              <a:rPr lang="en-US" dirty="0" smtClean="0"/>
              <a:t>•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Mitigates </a:t>
            </a:r>
            <a:r>
              <a:rPr lang="en-US" dirty="0"/>
              <a:t>binning issues by </a:t>
            </a:r>
            <a:r>
              <a:rPr lang="en-US" dirty="0" smtClean="0"/>
              <a:t>interactivity, </a:t>
            </a:r>
            <a:r>
              <a:rPr lang="en-US" dirty="0"/>
              <a:t>even of very large datasets on ordinary machines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Allows </a:t>
            </a:r>
            <a:r>
              <a:rPr lang="en-US" dirty="0"/>
              <a:t>rapid iteration of visual styles &amp; </a:t>
            </a:r>
            <a:r>
              <a:rPr lang="en-US" dirty="0" err="1"/>
              <a:t>configs</a:t>
            </a:r>
            <a:r>
              <a:rPr lang="en-US" dirty="0"/>
              <a:t>, interactive selections and filtering, to support data exploration</a:t>
            </a:r>
          </a:p>
        </p:txBody>
      </p:sp>
    </p:spTree>
    <p:extLst>
      <p:ext uri="{BB962C8B-B14F-4D97-AF65-F5344CB8AC3E}">
        <p14:creationId xmlns:p14="http://schemas.microsoft.com/office/powerpoint/2010/main" val="249599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Datashading</a:t>
            </a:r>
            <a:r>
              <a:rPr lang="en-US" dirty="0" smtClean="0"/>
              <a:t> pipeline starts with projection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13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90942" y="3844468"/>
            <a:ext cx="7705565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Stage </a:t>
            </a:r>
            <a:r>
              <a:rPr lang="en-US" dirty="0"/>
              <a:t>1: select variables (columns) to project onto the </a:t>
            </a:r>
            <a:r>
              <a:rPr lang="en-US" dirty="0" smtClean="0"/>
              <a:t>screen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Data </a:t>
            </a:r>
            <a:r>
              <a:rPr lang="en-US" dirty="0"/>
              <a:t>often filtered at this stage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942" y="1452131"/>
            <a:ext cx="3661390" cy="195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6982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Datashading</a:t>
            </a:r>
            <a:r>
              <a:rPr lang="en-US" dirty="0" smtClean="0"/>
              <a:t> pipeline continues with aggregation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14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3651309"/>
            <a:ext cx="7705565" cy="872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Stage 2: Aggregate data into a fixed set of bins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Each </a:t>
            </a:r>
            <a:r>
              <a:rPr lang="en-US" dirty="0"/>
              <a:t>bin yields one or more scalars (total count, mean, </a:t>
            </a:r>
            <a:r>
              <a:rPr lang="en-US" dirty="0" err="1"/>
              <a:t>stddev</a:t>
            </a:r>
            <a:r>
              <a:rPr lang="en-US" dirty="0"/>
              <a:t>, etc.)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1257680"/>
            <a:ext cx="6036527" cy="2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920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Datashading</a:t>
            </a:r>
            <a:r>
              <a:rPr lang="en-US" dirty="0" smtClean="0"/>
              <a:t> pipeline ends with transfer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3443560"/>
            <a:ext cx="7705565" cy="12875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Stage 3: Transform data using one or more transfer functions, culminating in a function that yields a visible image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Each </a:t>
            </a:r>
            <a:r>
              <a:rPr lang="en-US" dirty="0"/>
              <a:t>stage can be replaced and configured separately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429" y="1202018"/>
            <a:ext cx="7880195" cy="21148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372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NYC taxi data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833953"/>
            <a:ext cx="489545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Data for 10 million New York City taxi </a:t>
            </a:r>
            <a:r>
              <a:rPr lang="en-US" dirty="0" smtClean="0"/>
              <a:t>trips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Even </a:t>
            </a:r>
            <a:r>
              <a:rPr lang="en-US" dirty="0"/>
              <a:t>100,000 points gets slow for </a:t>
            </a:r>
            <a:r>
              <a:rPr lang="en-US" dirty="0" smtClean="0"/>
              <a:t>scatterplot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Parameters </a:t>
            </a:r>
            <a:r>
              <a:rPr lang="en-US" dirty="0"/>
              <a:t>usually need adjusting for every zoom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True </a:t>
            </a:r>
            <a:r>
              <a:rPr lang="en-US" dirty="0"/>
              <a:t>relationships within data not visible in </a:t>
            </a:r>
            <a:r>
              <a:rPr lang="en-US" dirty="0" err="1"/>
              <a:t>std</a:t>
            </a:r>
            <a:r>
              <a:rPr lang="en-US" dirty="0"/>
              <a:t> plot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230" y="1318632"/>
            <a:ext cx="3222702" cy="3092372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479430" y="3925773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err="1"/>
              <a:t>Datashading</a:t>
            </a:r>
            <a:r>
              <a:rPr lang="en-US" dirty="0"/>
              <a:t> automatically reveals the entire dataset, including outliers, hot spots, and missing data</a:t>
            </a:r>
          </a:p>
        </p:txBody>
      </p:sp>
    </p:spTree>
    <p:extLst>
      <p:ext uri="{BB962C8B-B14F-4D97-AF65-F5344CB8AC3E}">
        <p14:creationId xmlns:p14="http://schemas.microsoft.com/office/powerpoint/2010/main" val="1906912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Billion OSM points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4093" y="1054583"/>
            <a:ext cx="5410199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Open Street Map data: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About </a:t>
            </a:r>
            <a:r>
              <a:rPr lang="en-US" dirty="0"/>
              <a:t>3 billion GPS </a:t>
            </a:r>
            <a:r>
              <a:rPr lang="en-US" dirty="0" smtClean="0"/>
              <a:t>coordinates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https</a:t>
            </a:r>
            <a:r>
              <a:rPr lang="en-US" dirty="0"/>
              <a:t>://blog.openstreetmap.org/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2012/04/01/bulk-</a:t>
            </a:r>
            <a:r>
              <a:rPr lang="en-US" dirty="0" err="1" smtClean="0"/>
              <a:t>gps</a:t>
            </a:r>
            <a:r>
              <a:rPr lang="en-US" dirty="0" smtClean="0"/>
              <a:t>-point-data/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This </a:t>
            </a:r>
            <a:r>
              <a:rPr lang="en-US" dirty="0"/>
              <a:t>image was rendered in one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minute </a:t>
            </a:r>
            <a:r>
              <a:rPr lang="en-US" dirty="0"/>
              <a:t>on a standard MacBook with 16 GB RAM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Renders </a:t>
            </a:r>
            <a:r>
              <a:rPr lang="en-US" dirty="0"/>
              <a:t>in 7 seconds on a 128GB Amazon EC2 instance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8976" y="944239"/>
            <a:ext cx="4250010" cy="2220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47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Billion OSM points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14093" y="1054583"/>
            <a:ext cx="5410199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OSM database is 40GB, larger than the 16GB RAM on this machine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Fast </a:t>
            </a:r>
            <a:r>
              <a:rPr lang="en-US" dirty="0"/>
              <a:t>out-of-core operation powered by: • </a:t>
            </a:r>
            <a:endParaRPr lang="en-US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Numba</a:t>
            </a:r>
            <a:r>
              <a:rPr lang="en-US" dirty="0"/>
              <a:t>: generates fast C and GPU code from Python source 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Dask</a:t>
            </a:r>
            <a:r>
              <a:rPr lang="en-US" dirty="0"/>
              <a:t>: Parallelizes tasks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datashader</a:t>
            </a:r>
            <a:r>
              <a:rPr lang="en-US" dirty="0" smtClean="0"/>
              <a:t> </a:t>
            </a:r>
            <a:r>
              <a:rPr lang="en-US" dirty="0"/>
              <a:t>source code is all Python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3288" y="1319962"/>
            <a:ext cx="2918580" cy="304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788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300 million points </a:t>
            </a:r>
            <a:r>
              <a:rPr lang="fr-FR" dirty="0" err="1"/>
              <a:t>Census</a:t>
            </a:r>
            <a:r>
              <a:rPr lang="fr-FR" dirty="0"/>
              <a:t> data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19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1075820"/>
            <a:ext cx="3707780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One point per </a:t>
            </a:r>
            <a:r>
              <a:rPr lang="en-US" dirty="0" smtClean="0"/>
              <a:t>person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300 </a:t>
            </a:r>
            <a:r>
              <a:rPr lang="en-US" dirty="0"/>
              <a:t>million total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Categorized </a:t>
            </a:r>
            <a:r>
              <a:rPr lang="en-US" dirty="0"/>
              <a:t>by race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Datashading</a:t>
            </a:r>
            <a:r>
              <a:rPr lang="en-US" dirty="0" smtClean="0"/>
              <a:t> </a:t>
            </a:r>
            <a:r>
              <a:rPr lang="en-US" dirty="0"/>
              <a:t>shows faithful distribution per pixel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8205" y="1171382"/>
            <a:ext cx="5009482" cy="2783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56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Overview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2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1218177"/>
            <a:ext cx="562855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Visualizing big data — what is the problem?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err="1" smtClean="0"/>
              <a:t>Datashading</a:t>
            </a:r>
            <a:r>
              <a:rPr lang="en-US" dirty="0" smtClean="0"/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 smtClean="0"/>
              <a:t>Datasets: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10 </a:t>
            </a:r>
            <a:r>
              <a:rPr lang="en-US" dirty="0"/>
              <a:t>million points of NYC Taxi </a:t>
            </a:r>
            <a:r>
              <a:rPr lang="en-US" dirty="0" smtClean="0"/>
              <a:t>data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3 </a:t>
            </a:r>
            <a:r>
              <a:rPr lang="en-US" dirty="0"/>
              <a:t>billion points of </a:t>
            </a:r>
            <a:r>
              <a:rPr lang="en-US" dirty="0" err="1"/>
              <a:t>OpenStreetMap</a:t>
            </a:r>
            <a:r>
              <a:rPr lang="en-US" dirty="0"/>
              <a:t> data </a:t>
            </a:r>
            <a:endParaRPr lang="en-US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300 </a:t>
            </a:r>
            <a:r>
              <a:rPr lang="en-US" dirty="0"/>
              <a:t>million points of US Census data</a:t>
            </a:r>
          </a:p>
        </p:txBody>
      </p:sp>
    </p:spTree>
    <p:extLst>
      <p:ext uri="{BB962C8B-B14F-4D97-AF65-F5344CB8AC3E}">
        <p14:creationId xmlns:p14="http://schemas.microsoft.com/office/powerpoint/2010/main" val="339735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Billions and billions…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3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0517" y="1145291"/>
            <a:ext cx="7129346" cy="304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0537" y="2754317"/>
            <a:ext cx="1848610" cy="183736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3393688" y="4642306"/>
            <a:ext cx="4572000" cy="43088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/>
              <a:t>https://networkscience.wordpress.com/2016/06/22/no-hairball-the-graph-drawing-experiment/</a:t>
            </a:r>
          </a:p>
        </p:txBody>
      </p:sp>
    </p:spTree>
    <p:extLst>
      <p:ext uri="{BB962C8B-B14F-4D97-AF65-F5344CB8AC3E}">
        <p14:creationId xmlns:p14="http://schemas.microsoft.com/office/powerpoint/2010/main" val="3394923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magnifies small problems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4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79430" y="1218177"/>
            <a:ext cx="7705565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 smtClean="0"/>
              <a:t>Big </a:t>
            </a:r>
            <a:r>
              <a:rPr lang="en-US" dirty="0"/>
              <a:t>data presents storage and computation problems 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More </a:t>
            </a:r>
            <a:r>
              <a:rPr lang="en-US" dirty="0"/>
              <a:t>importantly, standard plotting tools have problems that are magnified by big data: </a:t>
            </a:r>
            <a:endParaRPr lang="en-US" dirty="0" smtClean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Overdrawing/</a:t>
            </a:r>
            <a:r>
              <a:rPr lang="en-US" dirty="0" err="1" smtClean="0"/>
              <a:t>Overplotting</a:t>
            </a:r>
            <a:r>
              <a:rPr lang="en-US" dirty="0" smtClean="0"/>
              <a:t>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Saturation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err="1" smtClean="0"/>
              <a:t>Undersaturation</a:t>
            </a:r>
            <a:r>
              <a:rPr lang="en-US" dirty="0" smtClean="0"/>
              <a:t> 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Binning issues</a:t>
            </a:r>
          </a:p>
          <a:p>
            <a:pPr>
              <a:lnSpc>
                <a:spcPct val="150000"/>
              </a:lnSpc>
            </a:pPr>
            <a:r>
              <a:rPr lang="en-US" dirty="0" smtClean="0"/>
              <a:t>We’ll </a:t>
            </a:r>
            <a:r>
              <a:rPr lang="en-US" dirty="0"/>
              <a:t>first explain these problems, and then present </a:t>
            </a:r>
            <a:r>
              <a:rPr lang="en-US" i="1" dirty="0" err="1" smtClean="0"/>
              <a:t>datashading</a:t>
            </a:r>
            <a:r>
              <a:rPr lang="en-US" dirty="0" smtClean="0"/>
              <a:t> technique to </a:t>
            </a:r>
            <a:r>
              <a:rPr lang="en-US" dirty="0"/>
              <a:t>address </a:t>
            </a:r>
            <a:r>
              <a:rPr lang="en-US" dirty="0" smtClean="0"/>
              <a:t>them.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68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Overdrawning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4668644" y="1218177"/>
            <a:ext cx="3850888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a scatterplot, the order in which points are drawn is very important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The same distribution can look entirely different depending on plotting order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Last data plotted </a:t>
            </a:r>
            <a:r>
              <a:rPr lang="en-US" dirty="0" err="1" smtClean="0"/>
              <a:t>overplots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4662" y="1085369"/>
            <a:ext cx="3705294" cy="3266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6304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Overdrawning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821044" y="1189472"/>
            <a:ext cx="4572000" cy="21698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Underlying issue is just occlusion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Same problem happens with one category, but less obvious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 Can prevent occlusion using transparency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6967" y="1020553"/>
            <a:ext cx="3278458" cy="3720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92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98020" y="884443"/>
            <a:ext cx="412223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</a:t>
            </a:r>
            <a:r>
              <a:rPr lang="en-US" dirty="0"/>
              <a:t>alpha = 0.1, up to 10 points can overlap before saturating the available brightness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Now </a:t>
            </a:r>
            <a:r>
              <a:rPr lang="en-US" dirty="0"/>
              <a:t>the order of plotting matters less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After </a:t>
            </a:r>
            <a:r>
              <a:rPr lang="en-US" dirty="0"/>
              <a:t>10 points, first-plotted data still lost 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</a:t>
            </a:r>
            <a:r>
              <a:rPr lang="en-US" dirty="0"/>
              <a:t>one category, 10, 20, or 2000 points overlapping will look identical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871" y="1075230"/>
            <a:ext cx="4202149" cy="3641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8110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98020" y="884443"/>
            <a:ext cx="412223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Same alpha value, more points: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Now </a:t>
            </a:r>
            <a:r>
              <a:rPr lang="en-US" dirty="0"/>
              <a:t>is highly misleading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alpha </a:t>
            </a:r>
            <a:r>
              <a:rPr lang="en-US" dirty="0"/>
              <a:t>value depends on size, overlap of dataset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Difficult-to-set </a:t>
            </a:r>
            <a:r>
              <a:rPr lang="en-US" dirty="0"/>
              <a:t>parameter, hard to know when data is misrepresented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1001577"/>
            <a:ext cx="4041167" cy="35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770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Saturation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9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98020" y="884443"/>
            <a:ext cx="4122234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dirty="0"/>
              <a:t>Can try to reduce point size to reduce </a:t>
            </a:r>
            <a:r>
              <a:rPr lang="en-US" dirty="0" err="1"/>
              <a:t>overplotting</a:t>
            </a:r>
            <a:r>
              <a:rPr lang="en-US" dirty="0"/>
              <a:t> and saturation </a:t>
            </a:r>
            <a:endParaRPr lang="ru-RU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Now </a:t>
            </a:r>
            <a:r>
              <a:rPr lang="en-US" dirty="0"/>
              <a:t>points are hard to see, with no guarantee of avoiding problems </a:t>
            </a:r>
            <a:endParaRPr lang="ru-RU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Another </a:t>
            </a:r>
            <a:r>
              <a:rPr lang="en-US" dirty="0"/>
              <a:t>difficult-to-set parameter </a:t>
            </a:r>
            <a:endParaRPr lang="ru-RU" dirty="0" smtClean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For </a:t>
            </a:r>
            <a:r>
              <a:rPr lang="en-US" dirty="0"/>
              <a:t>really big data, scatterplots start to become very </a:t>
            </a:r>
            <a:r>
              <a:rPr lang="en-US" dirty="0" smtClean="0"/>
              <a:t>inefficient</a:t>
            </a:r>
            <a:r>
              <a:rPr lang="ru-RU" dirty="0"/>
              <a:t>:</a:t>
            </a:r>
            <a:r>
              <a:rPr lang="en-US" dirty="0" smtClean="0"/>
              <a:t> </a:t>
            </a:r>
            <a:r>
              <a:rPr lang="en-US" dirty="0"/>
              <a:t>many </a:t>
            </a:r>
            <a:r>
              <a:rPr lang="en-US" dirty="0" smtClean="0"/>
              <a:t>points </a:t>
            </a:r>
            <a:r>
              <a:rPr lang="en-US" dirty="0"/>
              <a:t>per pixel — may as well be binning by pixel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1080042"/>
            <a:ext cx="3882480" cy="344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0828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9273</TotalTime>
  <Words>689</Words>
  <Application>Microsoft Office PowerPoint</Application>
  <PresentationFormat>On-screen Show (16:9)</PresentationFormat>
  <Paragraphs>116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ＭＳ Ｐゴシック</vt:lpstr>
      <vt:lpstr>ＭＳ Ｐゴシック</vt:lpstr>
      <vt:lpstr>Arial</vt:lpstr>
      <vt:lpstr>Calibri</vt:lpstr>
      <vt:lpstr>Lucida Grande</vt:lpstr>
      <vt:lpstr>Times</vt:lpstr>
      <vt:lpstr>2_Skoltech</vt:lpstr>
      <vt:lpstr>3_Skoltech</vt:lpstr>
      <vt:lpstr>PowerPoint Presentation</vt:lpstr>
      <vt:lpstr>Overview</vt:lpstr>
      <vt:lpstr>Billions and billions…</vt:lpstr>
      <vt:lpstr>Big data magnifies small problems</vt:lpstr>
      <vt:lpstr>Overdrawning</vt:lpstr>
      <vt:lpstr>Overdrawning</vt:lpstr>
      <vt:lpstr>Saturation</vt:lpstr>
      <vt:lpstr>Saturation</vt:lpstr>
      <vt:lpstr>Saturation</vt:lpstr>
      <vt:lpstr>Binning </vt:lpstr>
      <vt:lpstr>Main challenges while plotting big data</vt:lpstr>
      <vt:lpstr>Datashading</vt:lpstr>
      <vt:lpstr>Datashading pipeline starts with projection</vt:lpstr>
      <vt:lpstr>Datashading pipeline continues with aggregation</vt:lpstr>
      <vt:lpstr>Datashading pipeline ends with transfer</vt:lpstr>
      <vt:lpstr>NYC taxi data</vt:lpstr>
      <vt:lpstr>Billion OSM points</vt:lpstr>
      <vt:lpstr>Billion OSM points</vt:lpstr>
      <vt:lpstr>300 million points Census data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Светлана Кузнецова</dc:creator>
  <cp:lastModifiedBy>Alexey Zaytsev</cp:lastModifiedBy>
  <cp:revision>452</cp:revision>
  <cp:lastPrinted>2018-05-25T13:52:10Z</cp:lastPrinted>
  <dcterms:created xsi:type="dcterms:W3CDTF">2016-01-26T13:21:13Z</dcterms:created>
  <dcterms:modified xsi:type="dcterms:W3CDTF">2019-01-11T11:58:05Z</dcterms:modified>
</cp:coreProperties>
</file>

<file path=docProps/thumbnail.jpeg>
</file>